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71" r:id="rId11"/>
    <p:sldId id="272" r:id="rId12"/>
    <p:sldId id="273" r:id="rId13"/>
    <p:sldId id="274" r:id="rId14"/>
    <p:sldId id="268" r:id="rId15"/>
    <p:sldId id="27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wa Эм" initials="HЭ" lastIdx="1" clrIdx="0">
    <p:extLst>
      <p:ext uri="{19B8F6BF-5375-455C-9EA6-DF929625EA0E}">
        <p15:presenceInfo xmlns:p15="http://schemas.microsoft.com/office/powerpoint/2012/main" userId="bb51c26d9b01b8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16C5D-21B8-453A-B9AD-5E1F401D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4FE94D-6157-47F4-B77B-D129931DE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7BE6D3-5139-4EAD-9A05-C5AEBA64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4AA05-EC7F-4A2C-8DD9-998C943D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EE3694-0C81-4212-9EB8-0F435192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56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3F4766-7E60-4450-B765-2ABC8442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07BBBF-194E-4C0B-85DA-D069A4494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293ABE-6782-4A93-BAFB-4B9C0FAD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3B80A7-4949-40E0-BEBA-819035BC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C39C3-514D-43AD-A87B-A7E0400D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89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8EC0B7F-56B0-4CAF-A61F-6AA7E5D67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FF74F7-75BA-4AC8-94A4-0C55A1604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00AD2A-C825-4879-82DB-8D387503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2A5B70-4449-4B5A-A327-B1BC4F9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8FA550-5B3C-4B99-A8C5-996E5E9B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7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E8D32-D1E8-48DB-BD6A-139CA77F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25DE8E-500A-492B-9AAB-90ED50B15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471FEE-7BD2-44E0-8B2C-78FF6DB0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D8A6CA-31EB-42D0-9214-947A5AA3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18E2AB-DAE2-46DF-B0C0-328850FF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0AE56-1024-40CF-9886-A72AFA29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773B91-6459-404D-924C-1F4BD501C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0236D-6B82-4789-B610-AB5E0E82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DEC68E-3A4D-4000-9509-7BBAF8FF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475A06-5EDA-471C-8A9A-C93FC83C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66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03979-C655-4013-95F9-0231CB8B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5A1C35-A960-4E0C-A3B3-7EB16FAE3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A3B49-6D8F-4A31-9F01-1E383CC71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3E431C-953B-4BD8-A357-12E1BCB4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482979-C928-45EC-840D-B7B01D93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B19567-C1FE-4BFF-B198-9FCA4D87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28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D896A-FE0D-4C7A-A8AE-48511FB9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133E08-E87F-43C8-8DF3-08B7F3C48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0A52E1-D3C3-40B6-ABAF-A917D6B83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FE5F57-F279-424D-88E5-958F1E835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504014-8662-4445-A85C-7C8197A38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45E080-E570-47A6-AEE1-93A7314E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C75AA0-F726-4B2D-98EC-50FC6035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A6DC46-C30C-4E28-8233-BEB0BCE4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40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60031-1F4E-4E27-A186-5605D38F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71AD45-310E-478D-8DB9-279FCCA2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EF4552E-A734-43AC-B5AE-9B04DE63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6440CC-3672-4172-AC4F-4BC945BE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67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416F85-B671-41A6-B415-D0FD254F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59DD46-5D72-4A46-915A-7A737B15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6B4CE8-FE01-446A-852C-7CB506AA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92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7ECE7-1089-4DFF-B6D0-B4EC2B06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DCA930-647F-4054-9624-4DF18DFB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32D7A2-4E47-4D0F-A62D-2ACC59B62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993171-E86D-4B7F-AC94-3522FC9B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0D4628-3065-4FA5-8C75-6AFE731D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3615C1-C38A-4371-8391-E71B6D14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7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8D4D5-62BF-473C-91AE-2712CA28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CBDA90-CC96-4414-9D05-D01F761DF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620A3E-0014-4E30-A9F8-4AB30FAC6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685E88-A763-4189-A9A1-D03A321A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C0A989-0B3F-4AD5-93F7-CD34D649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6E4E9-BFE2-4292-89CC-C2F7FDFC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21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37E55-0A87-4887-8DF8-71C21B72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89761E-5973-429E-8139-B766C4C53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D249A4-8E5E-4A45-BBB9-DF912DEB7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09FC5-3D33-4E04-B0D5-142069E53D83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DC9A0A-82CA-49DD-BCEF-A6F236DED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C5335-3B7E-46D4-801F-A445176C8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F546-CFFB-4841-94FC-D5BDB9B346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64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2C3F9FA-5753-4557-9976-E2794AAE4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263" y="1792435"/>
            <a:ext cx="427123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Позволяет запускать много приложений, которые остаются в памяти, пока она не закончится. Допускается работа нескольких приложений одновременно</a:t>
            </a:r>
            <a:r>
              <a:rPr lang="en-US" dirty="0"/>
              <a:t>. </a:t>
            </a:r>
            <a:r>
              <a:rPr lang="ru-RU" dirty="0"/>
              <a:t>Когда ОЗУ кончается – закрываются наименее используемые приложения. За это в </a:t>
            </a:r>
            <a:r>
              <a:rPr lang="en-US" dirty="0"/>
              <a:t>Android </a:t>
            </a:r>
            <a:r>
              <a:rPr lang="ru-RU" dirty="0"/>
              <a:t>отвечает механизм под названием </a:t>
            </a:r>
            <a:r>
              <a:rPr lang="en-US" b="1" dirty="0" err="1"/>
              <a:t>lowmemorykiller</a:t>
            </a:r>
            <a:endParaRPr lang="ru-RU" b="1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8F3C803-2045-49AE-81B2-D2F9384A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+mn-lt"/>
              </a:rPr>
              <a:t>Android – </a:t>
            </a:r>
            <a:r>
              <a:rPr lang="ru-RU" sz="6000" dirty="0">
                <a:latin typeface="+mn-lt"/>
              </a:rPr>
              <a:t>многозадачная ОС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A8027A-434B-4A3E-B47B-560985E9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" y="1792435"/>
            <a:ext cx="7763317" cy="39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2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154AA-0FB1-4F41-90F4-711540A7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209317" cy="1333046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Система оповещений базируется на </a:t>
            </a:r>
            <a:r>
              <a:rPr lang="en-US" b="1" dirty="0">
                <a:latin typeface="+mn-lt"/>
              </a:rPr>
              <a:t>Intent</a:t>
            </a:r>
            <a:endParaRPr lang="ru-RU" b="1" dirty="0">
              <a:latin typeface="+mn-lt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5599472-C6EE-48C4-A4F6-8C96F8033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/>
              <a:t>Механизм, реализованный поверх </a:t>
            </a:r>
            <a:r>
              <a:rPr lang="en-US" sz="3200" dirty="0"/>
              <a:t>Binder </a:t>
            </a:r>
            <a:r>
              <a:rPr lang="ru-RU" sz="3200" dirty="0"/>
              <a:t>и предназначенный для обмена информацией между приложениями и запуска компонентов приложений</a:t>
            </a:r>
            <a:r>
              <a:rPr lang="ru-RU" sz="3200" b="1" dirty="0"/>
              <a:t>. </a:t>
            </a:r>
            <a:r>
              <a:rPr lang="ru-RU" sz="3200" dirty="0"/>
              <a:t>С помощью </a:t>
            </a:r>
            <a:r>
              <a:rPr lang="ru-RU" sz="3200" dirty="0" err="1"/>
              <a:t>интентов</a:t>
            </a:r>
            <a:r>
              <a:rPr lang="ru-RU" sz="3200" dirty="0"/>
              <a:t> можно оповещать приложения о событиях, попросить систему открыть приложение для обработки определенных типов данных (например, чтобы открыть определенную страницу в браузере, достаточно послать широковещательный </a:t>
            </a:r>
            <a:r>
              <a:rPr lang="ru-RU" sz="3200" dirty="0" err="1"/>
              <a:t>интент</a:t>
            </a:r>
            <a:r>
              <a:rPr lang="ru-RU" sz="3200" dirty="0"/>
              <a:t> со ссылкой на страницу, и на него откликнутся все приложения, способные отображать веб-страницы, либо только браузер по умолчанию) или просто запустить компонент того или иного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74163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77F93-9144-4F01-9A5F-AE6FB5C6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EDA78-FA49-4C11-9C11-E64DE76E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BC03BF-05DA-42B5-B797-D62BC541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3" y="623455"/>
            <a:ext cx="11472554" cy="529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14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3CD20-A16E-496E-B9B8-AE2C594B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387" y="198870"/>
            <a:ext cx="10912434" cy="6029737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n-lt"/>
                <a:ea typeface="+mn-ea"/>
                <a:cs typeface="+mn-cs"/>
              </a:rPr>
              <a:t>По началу существовала проблема </a:t>
            </a:r>
            <a:r>
              <a:rPr lang="ru-RU" sz="4000" dirty="0" err="1">
                <a:latin typeface="+mn-lt"/>
                <a:ea typeface="+mn-ea"/>
                <a:cs typeface="+mn-cs"/>
              </a:rPr>
              <a:t>интентов</a:t>
            </a:r>
            <a:r>
              <a:rPr lang="ru-RU" sz="4000" dirty="0">
                <a:latin typeface="+mn-lt"/>
                <a:ea typeface="+mn-ea"/>
                <a:cs typeface="+mn-cs"/>
              </a:rPr>
              <a:t> – для отправки уведомления о событиях приложениям их необходимо запустить. Но, при наличии нескольких десятков приложений на устройстве это очень затратно по ресурсам и энергопотреблению. Google исправила это недоразумение опять же в </a:t>
            </a:r>
            <a:r>
              <a:rPr lang="ru-RU" sz="4000" dirty="0" err="1">
                <a:latin typeface="+mn-lt"/>
                <a:ea typeface="+mn-ea"/>
                <a:cs typeface="+mn-cs"/>
              </a:rPr>
              <a:t>Android</a:t>
            </a:r>
            <a:r>
              <a:rPr lang="ru-RU" sz="4000" dirty="0">
                <a:latin typeface="+mn-lt"/>
                <a:ea typeface="+mn-ea"/>
                <a:cs typeface="+mn-cs"/>
              </a:rPr>
              <a:t> 8.0. Теперь приложения могут регистрировать обработчики широковещательных </a:t>
            </a:r>
            <a:r>
              <a:rPr lang="ru-RU" sz="4000" dirty="0" err="1">
                <a:latin typeface="+mn-lt"/>
                <a:ea typeface="+mn-ea"/>
                <a:cs typeface="+mn-cs"/>
              </a:rPr>
              <a:t>интентов</a:t>
            </a:r>
            <a:r>
              <a:rPr lang="ru-RU" sz="4000" dirty="0">
                <a:latin typeface="+mn-lt"/>
                <a:ea typeface="+mn-ea"/>
                <a:cs typeface="+mn-cs"/>
              </a:rPr>
              <a:t> только во время своей работы (за небольшими исключениями).</a:t>
            </a:r>
          </a:p>
        </p:txBody>
      </p:sp>
    </p:spTree>
    <p:extLst>
      <p:ext uri="{BB962C8B-B14F-4D97-AF65-F5344CB8AC3E}">
        <p14:creationId xmlns:p14="http://schemas.microsoft.com/office/powerpoint/2010/main" val="93322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79036-18F1-46A3-A8D8-56C3E569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F06BE7-641A-49E7-99E1-A3D734013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C04A842-B30E-4987-8B07-D55A883D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318"/>
            <a:ext cx="12192000" cy="65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3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1D92FB5-B9B6-49D9-8353-4578FB0E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4" y="415636"/>
            <a:ext cx="11526052" cy="578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04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707567B-233F-4005-A57C-F2946671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17"/>
            <a:ext cx="10515600" cy="6016646"/>
          </a:xfrm>
        </p:spPr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dirty="0" err="1"/>
              <a:t>Android</a:t>
            </a:r>
            <a:r>
              <a:rPr lang="ru-RU" dirty="0"/>
              <a:t> API: </a:t>
            </a:r>
            <a:r>
              <a:rPr lang="ru-RU" dirty="0" err="1"/>
              <a:t>Android</a:t>
            </a:r>
            <a:r>
              <a:rPr lang="ru-RU" dirty="0"/>
              <a:t> API представляет набор различных классов и интерфейсов, которые разработчики могут использовать для создания приложений под </a:t>
            </a:r>
            <a:r>
              <a:rPr lang="ru-RU" dirty="0" err="1"/>
              <a:t>Android</a:t>
            </a:r>
            <a:r>
              <a:rPr lang="ru-RU" dirty="0"/>
              <a:t>. Этот API предоставляет функциональность для работы с различными аспектами устройства, такими как экран, камера, сеть и т. д.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Java </a:t>
            </a:r>
            <a:r>
              <a:rPr lang="ru-RU" dirty="0" err="1"/>
              <a:t>Libraries</a:t>
            </a:r>
            <a:r>
              <a:rPr lang="ru-RU" dirty="0"/>
              <a:t>: </a:t>
            </a:r>
            <a:r>
              <a:rPr lang="ru-RU" dirty="0" err="1"/>
              <a:t>Android</a:t>
            </a:r>
            <a:r>
              <a:rPr lang="ru-RU" dirty="0"/>
              <a:t> разработан на основе языка программирования Java, поэтому в разработке </a:t>
            </a:r>
            <a:r>
              <a:rPr lang="ru-RU" dirty="0" err="1"/>
              <a:t>Android</a:t>
            </a:r>
            <a:r>
              <a:rPr lang="ru-RU" dirty="0"/>
              <a:t>-приложений широко используются стандартные библиотеки Java. Java-библиотеки предоставляют общие функции и инструменты для работы с данными, структурами и многими другими аспектами программирования.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System Services: Системные сервисы представляют собой компоненты </a:t>
            </a:r>
            <a:r>
              <a:rPr lang="ru-RU" dirty="0" err="1"/>
              <a:t>Android</a:t>
            </a:r>
            <a:r>
              <a:rPr lang="ru-RU" dirty="0"/>
              <a:t>-системы, которые предоставляют различные службы и функциональность для приложений. Некоторые из таких системных сервисов включают службу управления уведомлениями, службу местоположения, службу управления энергопотреблением, службу управления базами данных и другие.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Art/</a:t>
            </a:r>
            <a:r>
              <a:rPr lang="ru-RU" dirty="0" err="1"/>
              <a:t>Zygote</a:t>
            </a:r>
            <a:r>
              <a:rPr lang="ru-RU" dirty="0"/>
              <a:t>: Art (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Runtime</a:t>
            </a:r>
            <a:r>
              <a:rPr lang="ru-RU" dirty="0"/>
              <a:t>) и </a:t>
            </a:r>
            <a:r>
              <a:rPr lang="ru-RU" dirty="0" err="1"/>
              <a:t>Zygote</a:t>
            </a:r>
            <a:r>
              <a:rPr lang="ru-RU" dirty="0"/>
              <a:t> являются частями </a:t>
            </a:r>
            <a:r>
              <a:rPr lang="ru-RU" dirty="0" err="1"/>
              <a:t>Android</a:t>
            </a:r>
            <a:r>
              <a:rPr lang="ru-RU" dirty="0"/>
              <a:t>-системы, отвечающими за выполнение кода приложений. Art является виртуальной машиной времени выполнения, которая преобразует байт-код приложения в машинный код и выполняет его. </a:t>
            </a:r>
            <a:r>
              <a:rPr lang="ru-RU" dirty="0" err="1"/>
              <a:t>Zygote</a:t>
            </a:r>
            <a:r>
              <a:rPr lang="ru-RU" dirty="0"/>
              <a:t> - это процесс-предок, который создает и запускает процессы приложений.</a:t>
            </a:r>
          </a:p>
          <a:p>
            <a:pPr algn="l">
              <a:buFont typeface="+mj-lt"/>
              <a:buAutoNum type="arabicPeriod"/>
            </a:pPr>
            <a:r>
              <a:rPr lang="ru-RU" dirty="0" err="1"/>
              <a:t>Libs</a:t>
            </a:r>
            <a:r>
              <a:rPr lang="ru-RU" dirty="0"/>
              <a:t>/Tools/</a:t>
            </a:r>
            <a:r>
              <a:rPr lang="ru-RU" dirty="0" err="1"/>
              <a:t>Daemons</a:t>
            </a:r>
            <a:r>
              <a:rPr lang="ru-RU" dirty="0"/>
              <a:t>/</a:t>
            </a:r>
            <a:r>
              <a:rPr lang="ru-RU" dirty="0" err="1"/>
              <a:t>Init</a:t>
            </a:r>
            <a:r>
              <a:rPr lang="ru-RU" dirty="0"/>
              <a:t>/HAL: В </a:t>
            </a:r>
            <a:r>
              <a:rPr lang="ru-RU" dirty="0" err="1"/>
              <a:t>Android</a:t>
            </a:r>
            <a:r>
              <a:rPr lang="ru-RU" dirty="0"/>
              <a:t> присутствуют различные библиотеки (</a:t>
            </a:r>
            <a:r>
              <a:rPr lang="ru-RU" dirty="0" err="1"/>
              <a:t>libs</a:t>
            </a:r>
            <a:r>
              <a:rPr lang="ru-RU" dirty="0"/>
              <a:t>) и инструменты (</a:t>
            </a:r>
            <a:r>
              <a:rPr lang="ru-RU" dirty="0" err="1"/>
              <a:t>tools</a:t>
            </a:r>
            <a:r>
              <a:rPr lang="ru-RU" dirty="0"/>
              <a:t>), которые обеспечивают дополнительную функциональность и помогают разработчикам создавать и отлаживать приложения. Демоны (</a:t>
            </a:r>
            <a:r>
              <a:rPr lang="ru-RU" dirty="0" err="1"/>
              <a:t>daemons</a:t>
            </a:r>
            <a:r>
              <a:rPr lang="ru-RU" dirty="0"/>
              <a:t>) - это фоновые процессы, которые работают в операционной системе </a:t>
            </a:r>
            <a:r>
              <a:rPr lang="ru-RU" dirty="0" err="1"/>
              <a:t>Android</a:t>
            </a:r>
            <a:r>
              <a:rPr lang="ru-RU" dirty="0"/>
              <a:t> и выполняют различные задачи, такие как управление сетью или обработка событий. </a:t>
            </a:r>
            <a:r>
              <a:rPr lang="ru-RU" dirty="0" err="1"/>
              <a:t>Init</a:t>
            </a:r>
            <a:r>
              <a:rPr lang="ru-RU" dirty="0"/>
              <a:t> - это процесс инициализации, который запускается при загрузке системы и запускает различные компоненты </a:t>
            </a:r>
            <a:r>
              <a:rPr lang="ru-RU" dirty="0" err="1"/>
              <a:t>Android</a:t>
            </a:r>
            <a:r>
              <a:rPr lang="ru-RU" dirty="0"/>
              <a:t>. HAL (</a:t>
            </a:r>
            <a:r>
              <a:rPr lang="ru-RU" dirty="0" err="1"/>
              <a:t>Hardware</a:t>
            </a:r>
            <a:r>
              <a:rPr lang="ru-RU" dirty="0"/>
              <a:t> </a:t>
            </a:r>
            <a:r>
              <a:rPr lang="ru-RU" dirty="0" err="1"/>
              <a:t>Abstraction</a:t>
            </a:r>
            <a:r>
              <a:rPr lang="ru-RU" dirty="0"/>
              <a:t> Layer) - это слой абстрагирования от аппаратного обеспечения, который обеспечивает интерфейсы для взаимодействия с аппаратными компонентами устройства, такими как камера, датчики и др.</a:t>
            </a:r>
          </a:p>
          <a:p>
            <a:pPr algn="l">
              <a:buFont typeface="+mj-lt"/>
              <a:buAutoNum type="arabicPeriod"/>
            </a:pPr>
            <a:r>
              <a:rPr lang="ru-RU" dirty="0"/>
              <a:t>Linux </a:t>
            </a:r>
            <a:r>
              <a:rPr lang="ru-RU" dirty="0" err="1"/>
              <a:t>Kernel</a:t>
            </a:r>
            <a:r>
              <a:rPr lang="ru-RU" dirty="0"/>
              <a:t>: Linux-ядро является основой операционной системы </a:t>
            </a:r>
            <a:r>
              <a:rPr lang="ru-RU" dirty="0" err="1"/>
              <a:t>Android</a:t>
            </a:r>
            <a:r>
              <a:rPr lang="ru-RU" dirty="0"/>
              <a:t>. Оно обеспечивает аппаратную абстракцию, управление памятью, устройствами ввода-вывода и другие низкоуровневые функции. Ядро взаимодействует с аппаратной частью устройства и предоставляет интерфейсы для взаимодействия с высокоуровневыми компонентами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866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BD9DB7-4880-4377-9F21-B7E01954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+mn-lt"/>
              </a:rPr>
              <a:t>Services</a:t>
            </a:r>
            <a:endParaRPr lang="ru-RU" sz="6000" dirty="0"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CFA29D-4A23-4BC7-9831-2C0861CA0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49" y="1825625"/>
            <a:ext cx="115904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В </a:t>
            </a:r>
            <a:r>
              <a:rPr lang="en-US" sz="4800" dirty="0"/>
              <a:t>Android </a:t>
            </a:r>
            <a:r>
              <a:rPr lang="ru-RU" sz="4800" dirty="0"/>
              <a:t>элементом многозадачности выступают службы. Они делают запрос к системе на выделением необходимым им ресурсов. Этот запрос носит название «процессорный </a:t>
            </a:r>
            <a:r>
              <a:rPr lang="en-US" sz="4800" b="1" dirty="0" err="1"/>
              <a:t>wakelock</a:t>
            </a:r>
            <a:r>
              <a:rPr lang="ru-RU" sz="48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96375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879C3-FC74-422F-8C1E-8BAEC38C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B1E4D6B-CC2D-422D-89F7-A1569C0A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109" y="-1"/>
            <a:ext cx="3512507" cy="6597209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84CA1-D9D3-45C7-8D6D-671427766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65890" cy="66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05675-5B4B-44C0-B9FB-98179BBD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25" y="365125"/>
            <a:ext cx="10984675" cy="6166304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n-lt"/>
              </a:rPr>
              <a:t>Инструмент мощный и полезный, однако сильно влияет на энергоэффективность устройства. Чем больше приложений – тем больше служб, работающих в фоне (механизмы поддержания жизненного цикла приложения, например).</a:t>
            </a:r>
            <a:br>
              <a:rPr lang="ru-RU" sz="4000" dirty="0">
                <a:latin typeface="+mn-lt"/>
              </a:rPr>
            </a:br>
            <a:r>
              <a:rPr lang="ru-RU" sz="4000" dirty="0">
                <a:latin typeface="+mn-lt"/>
              </a:rPr>
              <a:t>Проблема оставалась нерешённой до появления </a:t>
            </a:r>
            <a:r>
              <a:rPr lang="en-US" sz="4000" dirty="0">
                <a:latin typeface="+mn-lt"/>
              </a:rPr>
              <a:t>Android 8.0</a:t>
            </a:r>
            <a:endParaRPr lang="ru-RU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10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A30C7A-833F-4BC8-BAC2-B7BD4B15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203"/>
            <a:ext cx="10515600" cy="5624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Начиная с этой версии была запрещена работа фоновых служб с некоторыми исключениями.</a:t>
            </a:r>
            <a:br>
              <a:rPr lang="ru-RU" sz="3200" dirty="0"/>
            </a:br>
            <a:r>
              <a:rPr lang="ru-RU" sz="3200" dirty="0"/>
              <a:t>П</a:t>
            </a:r>
            <a:r>
              <a:rPr lang="ru-RU" sz="3200" dirty="0">
                <a:solidFill>
                  <a:srgbClr val="333333"/>
                </a:solidFill>
              </a:rPr>
              <a:t>р</a:t>
            </a:r>
            <a:r>
              <a:rPr lang="ru-RU" sz="3200" b="0" i="0" dirty="0">
                <a:solidFill>
                  <a:srgbClr val="333333"/>
                </a:solidFill>
                <a:effectLst/>
              </a:rPr>
              <a:t>иложение в некоторых случаях, например когда оно находится на экране, может запускать службы, но </a:t>
            </a:r>
            <a:r>
              <a:rPr lang="ru-RU" sz="3200" b="0" i="0" dirty="0" err="1">
                <a:solidFill>
                  <a:srgbClr val="333333"/>
                </a:solidFill>
                <a:effectLst/>
              </a:rPr>
              <a:t>Android</a:t>
            </a:r>
            <a:r>
              <a:rPr lang="ru-RU" sz="3200" b="0" i="0" dirty="0">
                <a:solidFill>
                  <a:srgbClr val="333333"/>
                </a:solidFill>
                <a:effectLst/>
              </a:rPr>
              <a:t> прибьет их после ухода приложения в сон. Видимые пользователю службы разрешены. Это так называемый </a:t>
            </a:r>
            <a:r>
              <a:rPr lang="ru-RU" sz="3200" b="1" i="0" dirty="0" err="1">
                <a:solidFill>
                  <a:srgbClr val="333333"/>
                </a:solidFill>
                <a:effectLst/>
              </a:rPr>
              <a:t>foreground</a:t>
            </a:r>
            <a:r>
              <a:rPr lang="ru-RU" sz="3200" b="1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3200" b="1" i="0" dirty="0" err="1">
                <a:solidFill>
                  <a:srgbClr val="333333"/>
                </a:solidFill>
                <a:effectLst/>
              </a:rPr>
              <a:t>service</a:t>
            </a:r>
            <a:r>
              <a:rPr lang="ru-RU" sz="3200" b="1" i="0" dirty="0">
                <a:solidFill>
                  <a:srgbClr val="333333"/>
                </a:solidFill>
                <a:effectLst/>
              </a:rPr>
              <a:t> </a:t>
            </a:r>
            <a:r>
              <a:rPr lang="ru-RU" sz="3200" i="0" dirty="0">
                <a:solidFill>
                  <a:srgbClr val="333333"/>
                </a:solidFill>
                <a:effectLst/>
              </a:rPr>
              <a:t>– служба</a:t>
            </a:r>
            <a:r>
              <a:rPr lang="ru-RU" sz="3200" b="0" i="0" dirty="0">
                <a:solidFill>
                  <a:srgbClr val="333333"/>
                </a:solidFill>
                <a:effectLst/>
              </a:rPr>
              <a:t>, которая видна в панели уведомлений и имеет иконку в </a:t>
            </a:r>
            <a:r>
              <a:rPr lang="ru-RU" sz="3200" b="0" i="0" dirty="0" err="1">
                <a:solidFill>
                  <a:srgbClr val="333333"/>
                </a:solidFill>
                <a:effectLst/>
              </a:rPr>
              <a:t>статусбаре</a:t>
            </a:r>
            <a:r>
              <a:rPr lang="ru-RU" sz="3200" b="0" i="0" dirty="0">
                <a:solidFill>
                  <a:srgbClr val="333333"/>
                </a:solidFill>
                <a:effectLst/>
              </a:rPr>
              <a:t>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F3BC47-2F64-4EA5-8EEF-9F3C6C7D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7" y="4429496"/>
            <a:ext cx="9997426" cy="14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2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CF20F-4EFB-4594-943E-76B411D8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91800" cy="153492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n-lt"/>
              </a:rPr>
              <a:t>Что делать при необходимости запуска фоновых служб?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Для этого существует </a:t>
            </a:r>
            <a:r>
              <a:rPr lang="en-US" b="1" dirty="0" err="1">
                <a:latin typeface="+mn-lt"/>
              </a:rPr>
              <a:t>JobScheduler</a:t>
            </a:r>
            <a:endParaRPr lang="ru-RU" b="1" dirty="0">
              <a:latin typeface="+mn-lt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B70B62A-0708-4E58-A89C-6FE5D8B74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774" y="1900052"/>
            <a:ext cx="8436451" cy="4744826"/>
          </a:xfrm>
        </p:spPr>
      </p:pic>
    </p:spTree>
    <p:extLst>
      <p:ext uri="{BB962C8B-B14F-4D97-AF65-F5344CB8AC3E}">
        <p14:creationId xmlns:p14="http://schemas.microsoft.com/office/powerpoint/2010/main" val="250477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38A04-F9CF-4D4B-8CA5-6FA95C86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9" y="746630"/>
            <a:ext cx="11502130" cy="1325563"/>
          </a:xfrm>
        </p:spPr>
        <p:txBody>
          <a:bodyPr>
            <a:noAutofit/>
          </a:bodyPr>
          <a:lstStyle/>
          <a:p>
            <a:r>
              <a:rPr lang="ru-RU" sz="4800" b="1" dirty="0">
                <a:latin typeface="+mn-lt"/>
              </a:rPr>
              <a:t>По умолчанию все приложения устанавливаются в папку </a:t>
            </a:r>
            <a:r>
              <a:rPr lang="en-US" sz="4800" b="1" dirty="0">
                <a:latin typeface="+mn-lt"/>
              </a:rPr>
              <a:t>data</a:t>
            </a:r>
            <a:r>
              <a:rPr lang="ru-RU" sz="4800" b="1" dirty="0">
                <a:latin typeface="+mn-lt"/>
              </a:rPr>
              <a:t> и имеют доступ только к своему каталогу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208D55-24CC-4949-8CE5-D48EA208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7" y="2953216"/>
            <a:ext cx="11364685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8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B80E8-80A9-4618-9C21-2FBFC9CE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5548" cy="1899680"/>
          </a:xfrm>
        </p:spPr>
        <p:txBody>
          <a:bodyPr>
            <a:noAutofit/>
          </a:bodyPr>
          <a:lstStyle/>
          <a:p>
            <a:r>
              <a:rPr lang="ru-RU" dirty="0">
                <a:latin typeface="+mn-lt"/>
              </a:rPr>
              <a:t>Это делается для того, чтобы приложения не могли иметь доступ к тому «чего видеть не должны»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81BE77-321C-4E5D-AF19-A1F90729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089"/>
            <a:ext cx="10515600" cy="3445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Для общения друг с другом приложения используют </a:t>
            </a:r>
            <a:r>
              <a:rPr lang="en-US" sz="3600" dirty="0"/>
              <a:t>IPC</a:t>
            </a:r>
            <a:r>
              <a:rPr lang="ru-RU" sz="3600" dirty="0"/>
              <a:t>-механизм </a:t>
            </a:r>
            <a:r>
              <a:rPr lang="en-US" sz="3600" b="1" dirty="0"/>
              <a:t>Binder</a:t>
            </a:r>
            <a:r>
              <a:rPr lang="ru-RU" sz="3600" dirty="0"/>
              <a:t>, требующий авторизацию на выполнение каких-либо действий. С его помощью система может оповестить приложение о системных событиях (СМС, звонок, зарядка устройства и т.д.)</a:t>
            </a:r>
          </a:p>
        </p:txBody>
      </p:sp>
    </p:spTree>
    <p:extLst>
      <p:ext uri="{BB962C8B-B14F-4D97-AF65-F5344CB8AC3E}">
        <p14:creationId xmlns:p14="http://schemas.microsoft.com/office/powerpoint/2010/main" val="194689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16F1FA-DDEB-4328-B541-0BCEE54B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6" y="301701"/>
            <a:ext cx="9758140" cy="60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117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737</Words>
  <Application>Microsoft Office PowerPoint</Application>
  <PresentationFormat>Широкоэкранный</PresentationFormat>
  <Paragraphs>19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Android – многозадачная ОС</vt:lpstr>
      <vt:lpstr>Services</vt:lpstr>
      <vt:lpstr>Презентация PowerPoint</vt:lpstr>
      <vt:lpstr>Инструмент мощный и полезный, однако сильно влияет на энергоэффективность устройства. Чем больше приложений – тем больше служб, работающих в фоне (механизмы поддержания жизненного цикла приложения, например). Проблема оставалась нерешённой до появления Android 8.0</vt:lpstr>
      <vt:lpstr>Презентация PowerPoint</vt:lpstr>
      <vt:lpstr>Что делать при необходимости запуска фоновых служб? Для этого существует JobScheduler</vt:lpstr>
      <vt:lpstr>По умолчанию все приложения устанавливаются в папку data и имеют доступ только к своему каталогу</vt:lpstr>
      <vt:lpstr>Это делается для того, чтобы приложения не могли иметь доступ к тому «чего видеть не должны»</vt:lpstr>
      <vt:lpstr>Презентация PowerPoint</vt:lpstr>
      <vt:lpstr>Система оповещений базируется на Intent</vt:lpstr>
      <vt:lpstr>Презентация PowerPoint</vt:lpstr>
      <vt:lpstr>По началу существовала проблема интентов – для отправки уведомления о событиях приложениям их необходимо запустить. Но, при наличии нескольких десятков приложений на устройстве это очень затратно по ресурсам и энергопотреблению. Google исправила это недоразумение опять же в Android 8.0. Теперь приложения могут регистрировать обработчики широковещательных интентов только во время своей работы (за небольшими исключениями).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устроена ОС Android</dc:title>
  <dc:creator>Halwa Эм</dc:creator>
  <cp:lastModifiedBy>Halwa Эм</cp:lastModifiedBy>
  <cp:revision>51</cp:revision>
  <dcterms:created xsi:type="dcterms:W3CDTF">2023-11-20T14:43:33Z</dcterms:created>
  <dcterms:modified xsi:type="dcterms:W3CDTF">2023-12-03T07:55:07Z</dcterms:modified>
</cp:coreProperties>
</file>